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31" r:id="rId2"/>
    <p:sldId id="333" r:id="rId3"/>
    <p:sldId id="355" r:id="rId4"/>
    <p:sldId id="356" r:id="rId5"/>
    <p:sldId id="357" r:id="rId6"/>
    <p:sldId id="358" r:id="rId7"/>
    <p:sldId id="359" r:id="rId8"/>
    <p:sldId id="360" r:id="rId9"/>
    <p:sldId id="361" r:id="rId10"/>
    <p:sldId id="362" r:id="rId11"/>
    <p:sldId id="696" r:id="rId12"/>
    <p:sldId id="340" r:id="rId13"/>
    <p:sldId id="346" r:id="rId14"/>
    <p:sldId id="692" r:id="rId15"/>
    <p:sldId id="693" r:id="rId16"/>
    <p:sldId id="695" r:id="rId17"/>
    <p:sldId id="350" r:id="rId18"/>
    <p:sldId id="367" r:id="rId19"/>
    <p:sldId id="321" r:id="rId20"/>
    <p:sldId id="351" r:id="rId21"/>
    <p:sldId id="352" r:id="rId22"/>
    <p:sldId id="353" r:id="rId23"/>
    <p:sldId id="354" r:id="rId24"/>
    <p:sldId id="334" r:id="rId25"/>
    <p:sldId id="318" r:id="rId26"/>
    <p:sldId id="339" r:id="rId27"/>
    <p:sldId id="317" r:id="rId28"/>
    <p:sldId id="314" r:id="rId29"/>
    <p:sldId id="315" r:id="rId3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5" d="100"/>
          <a:sy n="85" d="100"/>
        </p:scale>
        <p:origin x="37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05-06-2022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6/5/2022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sap.github.io/cf-html5-apps-repo-cli-plugin/"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25.png"/><Relationship Id="rId4" Type="http://schemas.openxmlformats.org/officeDocument/2006/relationships/hyperlink" Target="http://stackoverflow.com/users/778581/dagu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hyperlink" Target="https://help.github.com/articles/about-pull-request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hyperlink" Target="https://docs.abapgit.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1.tiff"/><Relationship Id="rId5" Type="http://schemas.openxmlformats.org/officeDocument/2006/relationships/image" Target="../media/image40.tiff"/><Relationship Id="rId10" Type="http://schemas.openxmlformats.org/officeDocument/2006/relationships/image" Target="../media/image4.png"/><Relationship Id="rId4" Type="http://schemas.openxmlformats.org/officeDocument/2006/relationships/image" Target="../media/image39.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4.jpg"/><Relationship Id="rId7" Type="http://schemas.openxmlformats.org/officeDocument/2006/relationships/image" Target="../media/image4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06</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Implement Level 3 for Booking Supplement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369332"/>
          </a:xfrm>
          <a:prstGeom prst="rect">
            <a:avLst/>
          </a:prstGeom>
          <a:noFill/>
        </p:spPr>
        <p:txBody>
          <a:bodyPr wrap="square" rtlCol="0">
            <a:spAutoFit/>
          </a:bodyPr>
          <a:lstStyle/>
          <a:p>
            <a:r>
              <a:rPr lang="en-US" sz="1800" dirty="0"/>
              <a:t>Now we implement the booking supplement</a:t>
            </a:r>
          </a:p>
        </p:txBody>
      </p:sp>
      <p:sp>
        <p:nvSpPr>
          <p:cNvPr id="7" name="Rectangle 6">
            <a:extLst>
              <a:ext uri="{FF2B5EF4-FFF2-40B4-BE49-F238E27FC236}">
                <a16:creationId xmlns:a16="http://schemas.microsoft.com/office/drawing/2014/main" id="{D06F98DC-2646-8D38-D60A-2F3075A09F8D}"/>
              </a:ext>
            </a:extLst>
          </p:cNvPr>
          <p:cNvSpPr/>
          <p:nvPr/>
        </p:nvSpPr>
        <p:spPr>
          <a:xfrm>
            <a:off x="2993826" y="2566800"/>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Travel</a:t>
            </a:r>
          </a:p>
          <a:p>
            <a:pPr algn="ctr"/>
            <a:r>
              <a:rPr lang="en-US" dirty="0"/>
              <a:t>(root)</a:t>
            </a:r>
          </a:p>
        </p:txBody>
      </p:sp>
      <p:sp>
        <p:nvSpPr>
          <p:cNvPr id="8" name="Rectangle 7">
            <a:extLst>
              <a:ext uri="{FF2B5EF4-FFF2-40B4-BE49-F238E27FC236}">
                <a16:creationId xmlns:a16="http://schemas.microsoft.com/office/drawing/2014/main" id="{8549687A-18AA-E434-BD1E-FE69D37C3833}"/>
              </a:ext>
            </a:extLst>
          </p:cNvPr>
          <p:cNvSpPr/>
          <p:nvPr/>
        </p:nvSpPr>
        <p:spPr>
          <a:xfrm>
            <a:off x="5139333" y="344905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a:t>
            </a:r>
          </a:p>
        </p:txBody>
      </p:sp>
      <p:cxnSp>
        <p:nvCxnSpPr>
          <p:cNvPr id="9" name="Connector: Elbow 8">
            <a:extLst>
              <a:ext uri="{FF2B5EF4-FFF2-40B4-BE49-F238E27FC236}">
                <a16:creationId xmlns:a16="http://schemas.microsoft.com/office/drawing/2014/main" id="{5844067B-8052-8E92-6458-9B16C28BF4A2}"/>
              </a:ext>
            </a:extLst>
          </p:cNvPr>
          <p:cNvCxnSpPr>
            <a:stCxn id="7" idx="2"/>
            <a:endCxn id="8" idx="1"/>
          </p:cNvCxnSpPr>
          <p:nvPr/>
        </p:nvCxnSpPr>
        <p:spPr>
          <a:xfrm rot="16200000" flipH="1">
            <a:off x="4230885" y="2844214"/>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0CEE8C-6518-1C85-A2BC-2170E2DACF95}"/>
              </a:ext>
            </a:extLst>
          </p:cNvPr>
          <p:cNvSpPr txBox="1"/>
          <p:nvPr/>
        </p:nvSpPr>
        <p:spPr>
          <a:xfrm>
            <a:off x="4043957" y="3357454"/>
            <a:ext cx="592931" cy="307777"/>
          </a:xfrm>
          <a:prstGeom prst="rect">
            <a:avLst/>
          </a:prstGeom>
          <a:noFill/>
        </p:spPr>
        <p:txBody>
          <a:bodyPr wrap="square" rtlCol="0">
            <a:spAutoFit/>
          </a:bodyPr>
          <a:lstStyle/>
          <a:p>
            <a:r>
              <a:rPr lang="en-US" dirty="0"/>
              <a:t>1..N</a:t>
            </a:r>
          </a:p>
        </p:txBody>
      </p:sp>
      <p:sp>
        <p:nvSpPr>
          <p:cNvPr id="12" name="Rectangle 11">
            <a:extLst>
              <a:ext uri="{FF2B5EF4-FFF2-40B4-BE49-F238E27FC236}">
                <a16:creationId xmlns:a16="http://schemas.microsoft.com/office/drawing/2014/main" id="{2D057167-F929-8DFA-9C83-FA236D64371A}"/>
              </a:ext>
            </a:extLst>
          </p:cNvPr>
          <p:cNvSpPr/>
          <p:nvPr/>
        </p:nvSpPr>
        <p:spPr>
          <a:xfrm>
            <a:off x="7265788" y="427342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 Supplement</a:t>
            </a:r>
          </a:p>
        </p:txBody>
      </p:sp>
      <p:cxnSp>
        <p:nvCxnSpPr>
          <p:cNvPr id="13" name="Connector: Elbow 12">
            <a:extLst>
              <a:ext uri="{FF2B5EF4-FFF2-40B4-BE49-F238E27FC236}">
                <a16:creationId xmlns:a16="http://schemas.microsoft.com/office/drawing/2014/main" id="{26ECD86F-12CF-FFCA-5947-7FBE379D9E52}"/>
              </a:ext>
            </a:extLst>
          </p:cNvPr>
          <p:cNvCxnSpPr>
            <a:stCxn id="8" idx="2"/>
            <a:endCxn id="12" idx="1"/>
          </p:cNvCxnSpPr>
          <p:nvPr/>
        </p:nvCxnSpPr>
        <p:spPr>
          <a:xfrm rot="16200000" flipH="1">
            <a:off x="6395808" y="3707051"/>
            <a:ext cx="520761" cy="12191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84A69C-C299-9139-1E65-7C54E8B02314}"/>
              </a:ext>
            </a:extLst>
          </p:cNvPr>
          <p:cNvSpPr txBox="1"/>
          <p:nvPr/>
        </p:nvSpPr>
        <p:spPr>
          <a:xfrm>
            <a:off x="6424016" y="4305638"/>
            <a:ext cx="592931" cy="307777"/>
          </a:xfrm>
          <a:prstGeom prst="rect">
            <a:avLst/>
          </a:prstGeom>
          <a:noFill/>
        </p:spPr>
        <p:txBody>
          <a:bodyPr wrap="square" rtlCol="0">
            <a:spAutoFit/>
          </a:bodyPr>
          <a:lstStyle/>
          <a:p>
            <a:r>
              <a:rPr lang="en-US" dirty="0"/>
              <a:t>1..N</a:t>
            </a:r>
          </a:p>
        </p:txBody>
      </p:sp>
      <p:sp>
        <p:nvSpPr>
          <p:cNvPr id="15" name="Left Brace 14">
            <a:extLst>
              <a:ext uri="{FF2B5EF4-FFF2-40B4-BE49-F238E27FC236}">
                <a16:creationId xmlns:a16="http://schemas.microsoft.com/office/drawing/2014/main" id="{D5881E75-4170-D28E-A136-E341074EBB1D}"/>
              </a:ext>
            </a:extLst>
          </p:cNvPr>
          <p:cNvSpPr/>
          <p:nvPr/>
        </p:nvSpPr>
        <p:spPr>
          <a:xfrm>
            <a:off x="2250876" y="2495362"/>
            <a:ext cx="928687" cy="25360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313A29A-1E09-D310-8A1C-626134E4E9BF}"/>
              </a:ext>
            </a:extLst>
          </p:cNvPr>
          <p:cNvSpPr txBox="1"/>
          <p:nvPr/>
        </p:nvSpPr>
        <p:spPr>
          <a:xfrm>
            <a:off x="1295984" y="3505746"/>
            <a:ext cx="1176348" cy="830997"/>
          </a:xfrm>
          <a:prstGeom prst="rect">
            <a:avLst/>
          </a:prstGeom>
          <a:noFill/>
        </p:spPr>
        <p:txBody>
          <a:bodyPr wrap="square" rtlCol="0">
            <a:spAutoFit/>
          </a:bodyPr>
          <a:lstStyle/>
          <a:p>
            <a:r>
              <a:rPr lang="en-US" sz="1600" dirty="0"/>
              <a:t>RAP Business Object</a:t>
            </a:r>
          </a:p>
        </p:txBody>
      </p:sp>
      <p:cxnSp>
        <p:nvCxnSpPr>
          <p:cNvPr id="17" name="Straight Arrow Connector 16">
            <a:extLst>
              <a:ext uri="{FF2B5EF4-FFF2-40B4-BE49-F238E27FC236}">
                <a16:creationId xmlns:a16="http://schemas.microsoft.com/office/drawing/2014/main" id="{A544D471-3587-5BE5-6061-24F277D29F79}"/>
              </a:ext>
            </a:extLst>
          </p:cNvPr>
          <p:cNvCxnSpPr/>
          <p:nvPr/>
        </p:nvCxnSpPr>
        <p:spPr>
          <a:xfrm flipH="1" flipV="1">
            <a:off x="4210646" y="3781235"/>
            <a:ext cx="176210" cy="46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72F2E57-DCB2-619D-1B9E-3A7708F42485}"/>
              </a:ext>
            </a:extLst>
          </p:cNvPr>
          <p:cNvSpPr txBox="1"/>
          <p:nvPr/>
        </p:nvSpPr>
        <p:spPr>
          <a:xfrm>
            <a:off x="3880841" y="4233649"/>
            <a:ext cx="1238251" cy="276999"/>
          </a:xfrm>
          <a:prstGeom prst="rect">
            <a:avLst/>
          </a:prstGeom>
          <a:noFill/>
        </p:spPr>
        <p:txBody>
          <a:bodyPr wrap="square" rtlCol="0">
            <a:spAutoFit/>
          </a:bodyPr>
          <a:lstStyle/>
          <a:p>
            <a:r>
              <a:rPr lang="en-US" sz="1200" b="1" i="1" dirty="0"/>
              <a:t>composition</a:t>
            </a:r>
          </a:p>
        </p:txBody>
      </p:sp>
      <p:cxnSp>
        <p:nvCxnSpPr>
          <p:cNvPr id="19" name="Straight Arrow Connector 18">
            <a:extLst>
              <a:ext uri="{FF2B5EF4-FFF2-40B4-BE49-F238E27FC236}">
                <a16:creationId xmlns:a16="http://schemas.microsoft.com/office/drawing/2014/main" id="{68438C9D-C3F8-14DD-7955-36124E73B354}"/>
              </a:ext>
            </a:extLst>
          </p:cNvPr>
          <p:cNvCxnSpPr/>
          <p:nvPr/>
        </p:nvCxnSpPr>
        <p:spPr>
          <a:xfrm>
            <a:off x="5139333" y="4388456"/>
            <a:ext cx="907256" cy="132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B9D5701-D317-8A4C-A901-22A920FE3AB5}"/>
              </a:ext>
            </a:extLst>
          </p:cNvPr>
          <p:cNvSpPr/>
          <p:nvPr/>
        </p:nvSpPr>
        <p:spPr>
          <a:xfrm>
            <a:off x="2825947" y="2447538"/>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D4BBF2-B5D1-8719-E26D-9E04A64A7E34}"/>
              </a:ext>
            </a:extLst>
          </p:cNvPr>
          <p:cNvSpPr/>
          <p:nvPr/>
        </p:nvSpPr>
        <p:spPr>
          <a:xfrm>
            <a:off x="4942284" y="3284984"/>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B9213B71-A218-A227-8EDD-DED4042FA661}"/>
              </a:ext>
            </a:extLst>
          </p:cNvPr>
          <p:cNvCxnSpPr>
            <a:stCxn id="8" idx="0"/>
            <a:endCxn id="7" idx="3"/>
          </p:cNvCxnSpPr>
          <p:nvPr/>
        </p:nvCxnSpPr>
        <p:spPr>
          <a:xfrm rot="16200000" flipV="1">
            <a:off x="5138142" y="2540605"/>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1185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Check the Deployed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1661993"/>
          </a:xfrm>
          <a:prstGeom prst="rect">
            <a:avLst/>
          </a:prstGeom>
          <a:noFill/>
        </p:spPr>
        <p:txBody>
          <a:bodyPr wrap="square" rtlCol="0">
            <a:spAutoFit/>
          </a:bodyPr>
          <a:lstStyle/>
          <a:p>
            <a:r>
              <a:rPr lang="en-US" sz="1800" dirty="0"/>
              <a:t>We can use below commands to check deployed apps in BTP</a:t>
            </a:r>
          </a:p>
          <a:p>
            <a:endParaRPr lang="en-US" sz="1800" dirty="0"/>
          </a:p>
          <a:p>
            <a:r>
              <a:rPr lang="en-US" sz="1600" dirty="0" err="1"/>
              <a:t>cf</a:t>
            </a:r>
            <a:r>
              <a:rPr lang="en-US" sz="1600" dirty="0"/>
              <a:t> html5-list</a:t>
            </a:r>
            <a:endParaRPr lang="en-US" sz="1600" dirty="0">
              <a:hlinkClick r:id="rId3"/>
            </a:endParaRPr>
          </a:p>
          <a:p>
            <a:r>
              <a:rPr lang="en-US" sz="1600" dirty="0" err="1"/>
              <a:t>cf</a:t>
            </a:r>
            <a:r>
              <a:rPr lang="en-US" sz="1600" dirty="0"/>
              <a:t> html5-list -di </a:t>
            </a:r>
            <a:r>
              <a:rPr lang="en-US" sz="1600" dirty="0" err="1"/>
              <a:t>destname</a:t>
            </a:r>
            <a:r>
              <a:rPr lang="en-US" sz="1600" dirty="0"/>
              <a:t> -u</a:t>
            </a:r>
            <a:endParaRPr lang="en-US" sz="1600" dirty="0">
              <a:hlinkClick r:id="" action="ppaction://noaction"/>
            </a:endParaRPr>
          </a:p>
          <a:p>
            <a:r>
              <a:rPr lang="en-US" sz="1600" dirty="0">
                <a:hlinkClick r:id="" action="ppaction://noaction"/>
              </a:rPr>
              <a:t>https://sap.github.io/cf-html5-apps-repo-cli-plugin/</a:t>
            </a:r>
            <a:endParaRPr lang="en-US" sz="1600" dirty="0"/>
          </a:p>
          <a:p>
            <a:endParaRPr lang="en-US" sz="1800" dirty="0"/>
          </a:p>
        </p:txBody>
      </p:sp>
      <p:pic>
        <p:nvPicPr>
          <p:cNvPr id="1026" name="Picture 2" descr="Serverless SAP Fiori Apps on SAP BTP, Cloud Foundry environment | SAP Blogs">
            <a:extLst>
              <a:ext uri="{FF2B5EF4-FFF2-40B4-BE49-F238E27FC236}">
                <a16:creationId xmlns:a16="http://schemas.microsoft.com/office/drawing/2014/main" id="{7322FECB-630D-4AC1-A988-D350D077A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099" y="2642721"/>
            <a:ext cx="6182626"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351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New Launchpad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ECF463F-4F93-49CE-96C2-E316878CA39E}"/>
              </a:ext>
            </a:extLst>
          </p:cNvPr>
          <p:cNvPicPr>
            <a:picLocks noChangeAspect="1"/>
          </p:cNvPicPr>
          <p:nvPr/>
        </p:nvPicPr>
        <p:blipFill>
          <a:blip r:embed="rId3"/>
          <a:stretch>
            <a:fillRect/>
          </a:stretch>
        </p:blipFill>
        <p:spPr>
          <a:xfrm>
            <a:off x="1001327" y="987215"/>
            <a:ext cx="10186170" cy="4883571"/>
          </a:xfrm>
          <a:prstGeom prst="rect">
            <a:avLst/>
          </a:prstGeom>
        </p:spPr>
      </p:pic>
    </p:spTree>
    <p:extLst>
      <p:ext uri="{BB962C8B-B14F-4D97-AF65-F5344CB8AC3E}">
        <p14:creationId xmlns:p14="http://schemas.microsoft.com/office/powerpoint/2010/main" val="855855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The new </a:t>
            </a:r>
            <a:r>
              <a:rPr lang="en-US" sz="2799">
                <a:solidFill>
                  <a:prstClr val="black"/>
                </a:solidFill>
                <a:latin typeface="Cooper Black" panose="0208090404030B020404" pitchFamily="18" charset="0"/>
              </a:rPr>
              <a:t>Tiles with </a:t>
            </a:r>
            <a:r>
              <a:rPr lang="en-US" sz="2799" dirty="0">
                <a:solidFill>
                  <a:prstClr val="black"/>
                </a:solidFill>
                <a:latin typeface="Cooper Black" panose="0208090404030B020404" pitchFamily="18" charset="0"/>
              </a:rPr>
              <a:t>S/4HANA 2020 – SAP_FLP_ADMIN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457B8F76-2D17-40EE-9186-1C3C004816FC}"/>
              </a:ext>
            </a:extLst>
          </p:cNvPr>
          <p:cNvPicPr>
            <a:picLocks noChangeAspect="1"/>
          </p:cNvPicPr>
          <p:nvPr/>
        </p:nvPicPr>
        <p:blipFill>
          <a:blip r:embed="rId3"/>
          <a:stretch>
            <a:fillRect/>
          </a:stretch>
        </p:blipFill>
        <p:spPr>
          <a:xfrm>
            <a:off x="452783" y="1047662"/>
            <a:ext cx="11283259" cy="2978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AC62321-9FE3-40C3-8819-AD9D1850E048}"/>
              </a:ext>
            </a:extLst>
          </p:cNvPr>
          <p:cNvPicPr>
            <a:picLocks noChangeAspect="1"/>
          </p:cNvPicPr>
          <p:nvPr/>
        </p:nvPicPr>
        <p:blipFill>
          <a:blip r:embed="rId4"/>
          <a:stretch>
            <a:fillRect/>
          </a:stretch>
        </p:blipFill>
        <p:spPr>
          <a:xfrm>
            <a:off x="3338235" y="4102633"/>
            <a:ext cx="5512354" cy="2338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694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S/4HANA2020- LPD is deprecated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C6518F3-EE12-4E64-A48B-72433306D33A}"/>
              </a:ext>
            </a:extLst>
          </p:cNvPr>
          <p:cNvSpPr/>
          <p:nvPr/>
        </p:nvSpPr>
        <p:spPr>
          <a:xfrm>
            <a:off x="360124" y="2198576"/>
            <a:ext cx="3019504" cy="2123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 Fiori Launchpad </a:t>
            </a:r>
          </a:p>
          <a:p>
            <a:pPr algn="ctr"/>
            <a:r>
              <a:rPr lang="en-US" sz="1800" dirty="0"/>
              <a:t>Designer</a:t>
            </a:r>
          </a:p>
          <a:p>
            <a:pPr algn="ctr"/>
            <a:r>
              <a:rPr lang="en-US" sz="1800" dirty="0"/>
              <a:t>/n/UI2/FLPD_CONF</a:t>
            </a:r>
          </a:p>
        </p:txBody>
      </p:sp>
      <p:sp>
        <p:nvSpPr>
          <p:cNvPr id="3" name="TextBox 2">
            <a:extLst>
              <a:ext uri="{FF2B5EF4-FFF2-40B4-BE49-F238E27FC236}">
                <a16:creationId xmlns:a16="http://schemas.microsoft.com/office/drawing/2014/main" id="{A1584A01-0D7B-4B4E-A630-7809955379BB}"/>
              </a:ext>
            </a:extLst>
          </p:cNvPr>
          <p:cNvSpPr txBox="1"/>
          <p:nvPr/>
        </p:nvSpPr>
        <p:spPr>
          <a:xfrm>
            <a:off x="3536606" y="1856857"/>
            <a:ext cx="2576275" cy="369332"/>
          </a:xfrm>
          <a:prstGeom prst="rect">
            <a:avLst/>
          </a:prstGeom>
          <a:noFill/>
        </p:spPr>
        <p:txBody>
          <a:bodyPr wrap="square" rtlCol="0">
            <a:spAutoFit/>
          </a:bodyPr>
          <a:lstStyle/>
          <a:p>
            <a:r>
              <a:rPr lang="en-US" sz="1800" b="1" dirty="0"/>
              <a:t>Maintenance of groups</a:t>
            </a:r>
          </a:p>
        </p:txBody>
      </p:sp>
      <p:sp>
        <p:nvSpPr>
          <p:cNvPr id="4" name="Rectangle 3">
            <a:extLst>
              <a:ext uri="{FF2B5EF4-FFF2-40B4-BE49-F238E27FC236}">
                <a16:creationId xmlns:a16="http://schemas.microsoft.com/office/drawing/2014/main" id="{486702BC-4BD7-4EA7-A49B-C05FE4D2C158}"/>
              </a:ext>
            </a:extLst>
          </p:cNvPr>
          <p:cNvSpPr/>
          <p:nvPr/>
        </p:nvSpPr>
        <p:spPr>
          <a:xfrm>
            <a:off x="8652219" y="1044330"/>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Page composer and Space Designer</a:t>
            </a:r>
          </a:p>
          <a:p>
            <a:pPr algn="ctr"/>
            <a:r>
              <a:rPr lang="en-US" sz="1800" dirty="0"/>
              <a:t>SAP_FLP_ADMIN</a:t>
            </a:r>
          </a:p>
          <a:p>
            <a:pPr algn="ctr"/>
            <a:r>
              <a:rPr lang="en-US" sz="1800" dirty="0"/>
              <a:t>Fiori Launchpad</a:t>
            </a:r>
          </a:p>
        </p:txBody>
      </p:sp>
      <p:cxnSp>
        <p:nvCxnSpPr>
          <p:cNvPr id="6" name="Connector: Elbow 5">
            <a:extLst>
              <a:ext uri="{FF2B5EF4-FFF2-40B4-BE49-F238E27FC236}">
                <a16:creationId xmlns:a16="http://schemas.microsoft.com/office/drawing/2014/main" id="{D6838DC8-2863-48BD-8226-F2C6B43D56D1}"/>
              </a:ext>
            </a:extLst>
          </p:cNvPr>
          <p:cNvCxnSpPr>
            <a:cxnSpLocks/>
            <a:endCxn id="4" idx="1"/>
          </p:cNvCxnSpPr>
          <p:nvPr/>
        </p:nvCxnSpPr>
        <p:spPr>
          <a:xfrm flipV="1">
            <a:off x="3379628" y="1672240"/>
            <a:ext cx="5272591" cy="6279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F71DFB-FEEB-468A-905A-9A2BCF7AD98B}"/>
              </a:ext>
            </a:extLst>
          </p:cNvPr>
          <p:cNvSpPr txBox="1"/>
          <p:nvPr/>
        </p:nvSpPr>
        <p:spPr>
          <a:xfrm>
            <a:off x="3453500" y="3558987"/>
            <a:ext cx="2576275" cy="1200329"/>
          </a:xfrm>
          <a:prstGeom prst="rect">
            <a:avLst/>
          </a:prstGeom>
          <a:noFill/>
        </p:spPr>
        <p:txBody>
          <a:bodyPr wrap="square" rtlCol="0">
            <a:spAutoFit/>
          </a:bodyPr>
          <a:lstStyle/>
          <a:p>
            <a:r>
              <a:rPr lang="en-US" sz="1800" b="1" dirty="0"/>
              <a:t>Maintenance of Technical Catalog</a:t>
            </a:r>
          </a:p>
          <a:p>
            <a:r>
              <a:rPr lang="en-US" sz="1800" b="1" dirty="0"/>
              <a:t>Tiles and Target Mappings</a:t>
            </a:r>
          </a:p>
        </p:txBody>
      </p:sp>
      <p:sp>
        <p:nvSpPr>
          <p:cNvPr id="12" name="TextBox 11">
            <a:extLst>
              <a:ext uri="{FF2B5EF4-FFF2-40B4-BE49-F238E27FC236}">
                <a16:creationId xmlns:a16="http://schemas.microsoft.com/office/drawing/2014/main" id="{B92F1794-32E2-43A1-8ACA-9DEF97BB32FF}"/>
              </a:ext>
            </a:extLst>
          </p:cNvPr>
          <p:cNvSpPr txBox="1"/>
          <p:nvPr/>
        </p:nvSpPr>
        <p:spPr>
          <a:xfrm>
            <a:off x="3536606" y="2557298"/>
            <a:ext cx="2576275" cy="646331"/>
          </a:xfrm>
          <a:prstGeom prst="rect">
            <a:avLst/>
          </a:prstGeom>
          <a:noFill/>
        </p:spPr>
        <p:txBody>
          <a:bodyPr wrap="square" rtlCol="0">
            <a:spAutoFit/>
          </a:bodyPr>
          <a:lstStyle/>
          <a:p>
            <a:r>
              <a:rPr lang="en-US" sz="1800" b="1" dirty="0"/>
              <a:t>Maintenance of Business Catalog</a:t>
            </a:r>
          </a:p>
        </p:txBody>
      </p:sp>
      <p:sp>
        <p:nvSpPr>
          <p:cNvPr id="13" name="Rectangle 12">
            <a:extLst>
              <a:ext uri="{FF2B5EF4-FFF2-40B4-BE49-F238E27FC236}">
                <a16:creationId xmlns:a16="http://schemas.microsoft.com/office/drawing/2014/main" id="{EBE0BC7A-D53E-47D4-B28B-DC444B92B288}"/>
              </a:ext>
            </a:extLst>
          </p:cNvPr>
          <p:cNvSpPr/>
          <p:nvPr/>
        </p:nvSpPr>
        <p:spPr>
          <a:xfrm>
            <a:off x="8522944" y="4759784"/>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Fiori App Manager (earlier named as mass maintenance tool)</a:t>
            </a:r>
          </a:p>
          <a:p>
            <a:pPr algn="ctr"/>
            <a:r>
              <a:rPr lang="en-US" sz="1800" dirty="0"/>
              <a:t>/n/UI2/FLPAM</a:t>
            </a:r>
          </a:p>
        </p:txBody>
      </p:sp>
      <p:cxnSp>
        <p:nvCxnSpPr>
          <p:cNvPr id="9" name="Connector: Elbow 8">
            <a:extLst>
              <a:ext uri="{FF2B5EF4-FFF2-40B4-BE49-F238E27FC236}">
                <a16:creationId xmlns:a16="http://schemas.microsoft.com/office/drawing/2014/main" id="{E601C9E3-0D23-4796-AD50-0C28340DDBD8}"/>
              </a:ext>
            </a:extLst>
          </p:cNvPr>
          <p:cNvCxnSpPr>
            <a:cxnSpLocks/>
            <a:endCxn id="13" idx="1"/>
          </p:cNvCxnSpPr>
          <p:nvPr/>
        </p:nvCxnSpPr>
        <p:spPr>
          <a:xfrm>
            <a:off x="3379629" y="4158996"/>
            <a:ext cx="5143315" cy="12286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799F3F1-20A9-48DE-A2ED-7B610EEAAAA4}"/>
              </a:ext>
            </a:extLst>
          </p:cNvPr>
          <p:cNvSpPr/>
          <p:nvPr/>
        </p:nvSpPr>
        <p:spPr>
          <a:xfrm>
            <a:off x="8522943" y="2819436"/>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FLP Content Manager</a:t>
            </a:r>
          </a:p>
          <a:p>
            <a:pPr algn="ctr"/>
            <a:r>
              <a:rPr lang="en-US" sz="1800" dirty="0"/>
              <a:t>/UI2/FLPCM_CONF</a:t>
            </a:r>
          </a:p>
          <a:p>
            <a:pPr algn="ctr"/>
            <a:r>
              <a:rPr lang="en-US" sz="1800" dirty="0"/>
              <a:t>/UI2/FLPCM_CUST</a:t>
            </a:r>
          </a:p>
        </p:txBody>
      </p:sp>
      <p:cxnSp>
        <p:nvCxnSpPr>
          <p:cNvPr id="14" name="Connector: Elbow 13">
            <a:extLst>
              <a:ext uri="{FF2B5EF4-FFF2-40B4-BE49-F238E27FC236}">
                <a16:creationId xmlns:a16="http://schemas.microsoft.com/office/drawing/2014/main" id="{219B7BE7-E1B5-4823-82BB-676811B9375F}"/>
              </a:ext>
            </a:extLst>
          </p:cNvPr>
          <p:cNvCxnSpPr>
            <a:cxnSpLocks/>
            <a:stCxn id="2" idx="3"/>
            <a:endCxn id="16" idx="1"/>
          </p:cNvCxnSpPr>
          <p:nvPr/>
        </p:nvCxnSpPr>
        <p:spPr>
          <a:xfrm>
            <a:off x="3379628" y="3260482"/>
            <a:ext cx="5143314" cy="186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07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06</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35964" y="880685"/>
            <a:ext cx="11101595" cy="593765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Understand the persona for Approver</a:t>
            </a:r>
          </a:p>
          <a:p>
            <a:pPr marL="133234" indent="-285664">
              <a:buFont typeface="Arial" panose="020B0604020202020204" pitchFamily="34" charset="0"/>
              <a:buChar char="•"/>
            </a:pPr>
            <a:r>
              <a:rPr lang="en-US" sz="1999" dirty="0">
                <a:solidFill>
                  <a:schemeClr val="bg1"/>
                </a:solidFill>
              </a:rPr>
              <a:t>Implementing Approver projection</a:t>
            </a:r>
          </a:p>
          <a:p>
            <a:pPr marL="133234" indent="-285664">
              <a:buFont typeface="Arial" panose="020B0604020202020204" pitchFamily="34" charset="0"/>
              <a:buChar char="•"/>
            </a:pPr>
            <a:r>
              <a:rPr lang="en-US" sz="1999" dirty="0">
                <a:solidFill>
                  <a:schemeClr val="bg1"/>
                </a:solidFill>
              </a:rPr>
              <a:t>Annotations for Approver Scenario</a:t>
            </a:r>
          </a:p>
          <a:p>
            <a:pPr marL="133234" indent="-285664">
              <a:buFont typeface="Arial" panose="020B0604020202020204" pitchFamily="34" charset="0"/>
              <a:buChar char="•"/>
            </a:pPr>
            <a:r>
              <a:rPr lang="en-US" sz="1999" dirty="0">
                <a:solidFill>
                  <a:schemeClr val="bg1"/>
                </a:solidFill>
              </a:rPr>
              <a:t>Behavior Definition for Approver</a:t>
            </a:r>
          </a:p>
          <a:p>
            <a:pPr marL="133234" indent="-285664">
              <a:buFont typeface="Arial" panose="020B0604020202020204" pitchFamily="34" charset="0"/>
              <a:buChar char="•"/>
            </a:pPr>
            <a:r>
              <a:rPr lang="en-US" sz="1999" dirty="0">
                <a:solidFill>
                  <a:schemeClr val="bg1"/>
                </a:solidFill>
              </a:rPr>
              <a:t>Service Binding for Approver 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1999" dirty="0">
                <a:solidFill>
                  <a:schemeClr val="bg1"/>
                </a:solidFill>
              </a:rPr>
              <a:t>Implementing Level 3 for Booking Supplement</a:t>
            </a:r>
          </a:p>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p>
          <a:p>
            <a:pPr marL="133234" indent="-285664">
              <a:buFont typeface="Arial" panose="020B0604020202020204" pitchFamily="34" charset="0"/>
              <a:buChar char="•"/>
            </a:pPr>
            <a:r>
              <a:rPr lang="en-US" sz="1999" dirty="0">
                <a:solidFill>
                  <a:schemeClr val="bg1"/>
                </a:solidFill>
              </a:rPr>
              <a:t>Deploy Fiori App to SAP CF</a:t>
            </a:r>
          </a:p>
          <a:p>
            <a:pPr marL="133234" indent="-285664">
              <a:buFont typeface="Arial" panose="020B0604020202020204" pitchFamily="34" charset="0"/>
              <a:buChar char="•"/>
            </a:pPr>
            <a:r>
              <a:rPr lang="en-US" sz="1999" dirty="0">
                <a:solidFill>
                  <a:schemeClr val="bg1"/>
                </a:solidFill>
              </a:rPr>
              <a:t>Fiori App with Launchpad in BTP</a:t>
            </a:r>
          </a:p>
          <a:p>
            <a:pPr marL="133234" indent="-285664">
              <a:buFont typeface="Arial" panose="020B0604020202020204" pitchFamily="34" charset="0"/>
              <a:buChar char="•"/>
            </a:pPr>
            <a:r>
              <a:rPr lang="en-US" sz="1999" dirty="0">
                <a:solidFill>
                  <a:schemeClr val="bg1"/>
                </a:solidFill>
              </a:rPr>
              <a:t>What is ABAP Git</a:t>
            </a:r>
          </a:p>
          <a:p>
            <a:pPr marL="133234" indent="-285664">
              <a:buFont typeface="Arial" panose="020B0604020202020204" pitchFamily="34" charset="0"/>
              <a:buChar char="•"/>
            </a:pPr>
            <a:r>
              <a:rPr lang="en-US" sz="1999" dirty="0">
                <a:solidFill>
                  <a:schemeClr val="bg1"/>
                </a:solidFill>
              </a:rPr>
              <a:t>Why we use ABAP Git</a:t>
            </a:r>
          </a:p>
          <a:p>
            <a:pPr marL="133234" indent="-285664">
              <a:buFont typeface="Arial" panose="020B0604020202020204" pitchFamily="34" charset="0"/>
              <a:buChar char="•"/>
            </a:pPr>
            <a:r>
              <a:rPr lang="en-US" sz="1999" dirty="0">
                <a:solidFill>
                  <a:schemeClr val="bg1"/>
                </a:solidFill>
              </a:rPr>
              <a:t>ABAP Git Integration</a:t>
            </a:r>
          </a:p>
          <a:p>
            <a:pPr marL="133234" indent="-285664">
              <a:buFont typeface="Arial" panose="020B0604020202020204" pitchFamily="34" charset="0"/>
              <a:buChar char="•"/>
            </a:pPr>
            <a:r>
              <a:rPr lang="en-US" sz="1999" dirty="0">
                <a:solidFill>
                  <a:schemeClr val="bg1"/>
                </a:solidFill>
              </a:rPr>
              <a:t>Understand How to Use ABAP Git</a:t>
            </a: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06</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51688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10343</TotalTime>
  <Words>1921</Words>
  <Application>Microsoft Office PowerPoint</Application>
  <PresentationFormat>Custom</PresentationFormat>
  <Paragraphs>204</Paragraphs>
  <Slides>29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72 Black</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Implement Level 3 for Booking Supplement</vt:lpstr>
      <vt:lpstr>Check the Deployed App</vt:lpstr>
      <vt:lpstr>Fiori App with Launchpad and BTP</vt:lpstr>
      <vt:lpstr>PowerPoint Presentation</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314</cp:revision>
  <dcterms:created xsi:type="dcterms:W3CDTF">2013-09-12T13:05:01Z</dcterms:created>
  <dcterms:modified xsi:type="dcterms:W3CDTF">2022-06-05T12:41:43Z</dcterms:modified>
</cp:coreProperties>
</file>